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69" r:id="rId2"/>
    <p:sldId id="310" r:id="rId3"/>
    <p:sldId id="325" r:id="rId4"/>
    <p:sldId id="326" r:id="rId5"/>
    <p:sldId id="314" r:id="rId6"/>
    <p:sldId id="311" r:id="rId7"/>
    <p:sldId id="312" r:id="rId8"/>
    <p:sldId id="313" r:id="rId9"/>
    <p:sldId id="317" r:id="rId10"/>
    <p:sldId id="318" r:id="rId11"/>
    <p:sldId id="315" r:id="rId12"/>
    <p:sldId id="290" r:id="rId13"/>
    <p:sldId id="299" r:id="rId14"/>
    <p:sldId id="300" r:id="rId15"/>
    <p:sldId id="301" r:id="rId16"/>
    <p:sldId id="334" r:id="rId17"/>
    <p:sldId id="336" r:id="rId18"/>
    <p:sldId id="337" r:id="rId19"/>
    <p:sldId id="338" r:id="rId20"/>
    <p:sldId id="335" r:id="rId21"/>
    <p:sldId id="307" r:id="rId22"/>
    <p:sldId id="319" r:id="rId23"/>
    <p:sldId id="308" r:id="rId2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674" y="-4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43747656542932"/>
          <c:y val="9.4315977301256317E-3"/>
          <c:w val="0.73563961847426418"/>
          <c:h val="0.8956159025612241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Plan1!$E$11:$E$39</c:f>
              <c:strCache>
                <c:ptCount val="29"/>
                <c:pt idx="0">
                  <c:v>Curitiba: 601</c:v>
                </c:pt>
                <c:pt idx="1">
                  <c:v>São José dos Pinhais: 127</c:v>
                </c:pt>
                <c:pt idx="2">
                  <c:v>Colombo: 106</c:v>
                </c:pt>
                <c:pt idx="3">
                  <c:v>Almirante Tamandaré: 92</c:v>
                </c:pt>
                <c:pt idx="4">
                  <c:v>Araucária: 69</c:v>
                </c:pt>
                <c:pt idx="5">
                  <c:v>Pinhais: 61</c:v>
                </c:pt>
                <c:pt idx="6">
                  <c:v>Piraquara: 57</c:v>
                </c:pt>
                <c:pt idx="7">
                  <c:v>Fazenda Rio Grande: 49</c:v>
                </c:pt>
                <c:pt idx="8">
                  <c:v>Campo Largo: 36</c:v>
                </c:pt>
                <c:pt idx="9">
                  <c:v>Campina Grande do Sul: 27</c:v>
                </c:pt>
                <c:pt idx="10">
                  <c:v>Quatro Barras: 15</c:v>
                </c:pt>
                <c:pt idx="11">
                  <c:v>Rio Branco do Sul: 15</c:v>
                </c:pt>
                <c:pt idx="12">
                  <c:v>Itaperuçu: 13</c:v>
                </c:pt>
                <c:pt idx="13">
                  <c:v>Lapa: 13</c:v>
                </c:pt>
                <c:pt idx="14">
                  <c:v>Campo Magro: 12</c:v>
                </c:pt>
                <c:pt idx="15">
                  <c:v>Tijucas do Sul: 7</c:v>
                </c:pt>
                <c:pt idx="16">
                  <c:v>Balsa Nova: 6</c:v>
                </c:pt>
                <c:pt idx="17">
                  <c:v>Rio Negro: 6</c:v>
                </c:pt>
                <c:pt idx="18">
                  <c:v>Bocaiuva do Sul: 5</c:v>
                </c:pt>
                <c:pt idx="19">
                  <c:v>Mandirituba: 5</c:v>
                </c:pt>
                <c:pt idx="20">
                  <c:v>Contenda: 4</c:v>
                </c:pt>
                <c:pt idx="21">
                  <c:v>Piên: 3</c:v>
                </c:pt>
                <c:pt idx="22">
                  <c:v>Cerro Azul: 1</c:v>
                </c:pt>
                <c:pt idx="23">
                  <c:v>Quitandinha: 1</c:v>
                </c:pt>
                <c:pt idx="24">
                  <c:v>Tunas do Paraná: 1</c:v>
                </c:pt>
                <c:pt idx="25">
                  <c:v>Agudos do Sul: 0</c:v>
                </c:pt>
                <c:pt idx="26">
                  <c:v>Adrianópolis: 0</c:v>
                </c:pt>
                <c:pt idx="27">
                  <c:v>Doutor Ulysses: 0</c:v>
                </c:pt>
                <c:pt idx="28">
                  <c:v>Campo do Tenente: 0</c:v>
                </c:pt>
              </c:strCache>
            </c:strRef>
          </c:cat>
          <c:val>
            <c:numRef>
              <c:f>Plan1!$F$11:$F$39</c:f>
              <c:numCache>
                <c:formatCode>ge\r\a\l</c:formatCode>
                <c:ptCount val="29"/>
                <c:pt idx="0">
                  <c:v>601</c:v>
                </c:pt>
                <c:pt idx="1">
                  <c:v>127</c:v>
                </c:pt>
                <c:pt idx="2">
                  <c:v>106</c:v>
                </c:pt>
                <c:pt idx="3">
                  <c:v>92</c:v>
                </c:pt>
                <c:pt idx="4">
                  <c:v>69</c:v>
                </c:pt>
                <c:pt idx="5">
                  <c:v>61</c:v>
                </c:pt>
                <c:pt idx="6">
                  <c:v>57</c:v>
                </c:pt>
                <c:pt idx="7">
                  <c:v>49</c:v>
                </c:pt>
                <c:pt idx="8">
                  <c:v>36</c:v>
                </c:pt>
                <c:pt idx="9">
                  <c:v>27</c:v>
                </c:pt>
                <c:pt idx="10">
                  <c:v>15</c:v>
                </c:pt>
                <c:pt idx="11">
                  <c:v>15</c:v>
                </c:pt>
                <c:pt idx="12">
                  <c:v>13</c:v>
                </c:pt>
                <c:pt idx="13">
                  <c:v>13</c:v>
                </c:pt>
                <c:pt idx="14">
                  <c:v>12</c:v>
                </c:pt>
                <c:pt idx="15">
                  <c:v>7</c:v>
                </c:pt>
                <c:pt idx="16">
                  <c:v>6</c:v>
                </c:pt>
                <c:pt idx="17">
                  <c:v>6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  <c:pt idx="21">
                  <c:v>3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37600"/>
        <c:axId val="39739392"/>
      </c:barChart>
      <c:catAx>
        <c:axId val="39737600"/>
        <c:scaling>
          <c:orientation val="minMax"/>
        </c:scaling>
        <c:delete val="0"/>
        <c:axPos val="l"/>
        <c:majorTickMark val="out"/>
        <c:minorTickMark val="none"/>
        <c:tickLblPos val="nextTo"/>
        <c:crossAx val="39739392"/>
        <c:crosses val="autoZero"/>
        <c:auto val="1"/>
        <c:lblAlgn val="ctr"/>
        <c:lblOffset val="100"/>
        <c:noMultiLvlLbl val="0"/>
      </c:catAx>
      <c:valAx>
        <c:axId val="39739392"/>
        <c:scaling>
          <c:orientation val="minMax"/>
        </c:scaling>
        <c:delete val="0"/>
        <c:axPos val="b"/>
        <c:majorGridlines/>
        <c:numFmt formatCode="ge\r\a\l" sourceLinked="1"/>
        <c:majorTickMark val="out"/>
        <c:minorTickMark val="none"/>
        <c:tickLblPos val="nextTo"/>
        <c:crossAx val="3973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B7149-8A00-4953-8DF6-282EE2880D56}" type="datetimeFigureOut">
              <a:rPr lang="pt-BR" smtClean="0"/>
              <a:t>18/08/2015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3F97-96B9-4CA3-9524-51AE251634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6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5EF1-43FE-4049-BE8C-EDC68001239C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3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CE56-39A8-41B6-B41C-0B8CAE3F6065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CD31-5532-4196-8AEA-8AE211133096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7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A2D-8BC6-48EF-A28B-DE8440AB62D6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4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8F59-FAE0-404C-AC5B-8C94D5A5D368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2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1BA0-497B-4A56-8E58-4CBDC17F3F5F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E480-8AF3-4E55-B2E4-1C15B4EE1B14}" type="datetime1">
              <a:rPr lang="en-US" smtClean="0"/>
              <a:t>8/18/2015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AC0F-2325-47D2-94A0-1C2E4E98C79F}" type="datetime1">
              <a:rPr lang="en-US" smtClean="0"/>
              <a:t>8/18/2015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9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2F6-6C83-4B2C-B248-9AD2A1C79B46}" type="datetime1">
              <a:rPr lang="en-US" smtClean="0"/>
              <a:t>8/18/2015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6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6B9A-53A9-4AB6-B48E-4CA2415779F3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6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4568-463B-464D-A588-608DD53DB2CD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2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55E0C-A4DE-4760-ABD7-D56A0AD7755E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2246C-943F-A140-AC3E-4F6753C078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8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371604"/>
            <a:ext cx="8915400" cy="1381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</a:rPr>
              <a:t>Análise da Região Metropolitana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2" descr="http://www.ipardes.gov.br/imagens/imagens_perfil/Mapa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600643"/>
            <a:ext cx="3690782" cy="25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9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c506842\Desktop\Captur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09574"/>
            <a:ext cx="8543148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2"/>
                </a:solidFill>
              </a:rPr>
              <a:t>Analfabetismo		  		Violência</a:t>
            </a:r>
            <a:endParaRPr lang="pt-BR" sz="3600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12888"/>
            <a:ext cx="45434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32" y="1654176"/>
            <a:ext cx="390746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572500" y="584465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2"/>
                </a:solidFill>
              </a:rPr>
              <a:t>2013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063" y="786889"/>
            <a:ext cx="4431061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tx2"/>
                </a:solidFill>
              </a:rPr>
              <a:t>2. Os Municípios da RMC:</a:t>
            </a:r>
            <a:endParaRPr lang="pt-BR" sz="3600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131376"/>
            <a:ext cx="8915400" cy="54709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50518"/>
              </p:ext>
            </p:extLst>
          </p:nvPr>
        </p:nvGraphicFramePr>
        <p:xfrm>
          <a:off x="5435290" y="295275"/>
          <a:ext cx="4199489" cy="5805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0850"/>
                <a:gridCol w="918639"/>
              </a:tblGrid>
              <a:tr h="654676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29 – MUNICÍPIOS 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</a:rPr>
                        <a:t>Total Desaprovações TCEPR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</a:rPr>
                        <a:t>ADRIANÓPOLIS - </a:t>
                      </a:r>
                      <a:r>
                        <a:rPr lang="pt-BR" sz="1000" dirty="0" smtClean="0">
                          <a:solidFill>
                            <a:srgbClr val="C00000"/>
                          </a:solidFill>
                          <a:effectLst/>
                        </a:rPr>
                        <a:t>PT</a:t>
                      </a:r>
                      <a:endParaRPr lang="pt-BR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18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AGUDOS </a:t>
                      </a:r>
                      <a:r>
                        <a:rPr lang="pt-BR" sz="1000" dirty="0">
                          <a:effectLst/>
                        </a:rPr>
                        <a:t>DO </a:t>
                      </a:r>
                      <a:r>
                        <a:rPr lang="pt-BR" sz="1000" dirty="0" smtClean="0">
                          <a:effectLst/>
                        </a:rPr>
                        <a:t>SUL </a:t>
                      </a:r>
                      <a:r>
                        <a:rPr lang="pt-BR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 PP</a:t>
                      </a:r>
                      <a:endParaRPr lang="pt-BR" sz="1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ALMIRANTE TAMANDARÉ </a:t>
                      </a:r>
                      <a:r>
                        <a:rPr lang="pt-BR" sz="1000" dirty="0" smtClean="0">
                          <a:solidFill>
                            <a:srgbClr val="FFFF00"/>
                          </a:solidFill>
                          <a:effectLst/>
                        </a:rPr>
                        <a:t>- PSD</a:t>
                      </a:r>
                      <a:endParaRPr lang="pt-BR" sz="1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ARAUCÁRIA - </a:t>
                      </a:r>
                      <a:r>
                        <a:rPr lang="pt-BR" sz="1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PMBD</a:t>
                      </a:r>
                      <a:endParaRPr lang="pt-BR" sz="1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17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BALSA NOVA - </a:t>
                      </a:r>
                      <a:r>
                        <a:rPr lang="pt-BR" sz="1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PMDB</a:t>
                      </a:r>
                      <a:endParaRPr lang="pt-BR" sz="1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BOCAIÚVA </a:t>
                      </a:r>
                      <a:r>
                        <a:rPr lang="pt-BR" sz="1000" dirty="0">
                          <a:effectLst/>
                        </a:rPr>
                        <a:t>DO </a:t>
                      </a:r>
                      <a:r>
                        <a:rPr lang="pt-BR" sz="1000" dirty="0" smtClean="0">
                          <a:effectLst/>
                        </a:rPr>
                        <a:t>SUL </a:t>
                      </a:r>
                      <a:r>
                        <a:rPr lang="pt-BR" sz="1000" dirty="0" smtClean="0">
                          <a:solidFill>
                            <a:srgbClr val="FFFF00"/>
                          </a:solidFill>
                          <a:effectLst/>
                        </a:rPr>
                        <a:t>- PSD</a:t>
                      </a:r>
                      <a:endParaRPr lang="pt-BR" sz="1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CAMPINA </a:t>
                      </a:r>
                      <a:r>
                        <a:rPr lang="pt-BR" sz="1000" dirty="0">
                          <a:effectLst/>
                        </a:rPr>
                        <a:t>GRANDE DO </a:t>
                      </a:r>
                      <a:r>
                        <a:rPr lang="pt-BR" sz="1000" dirty="0" smtClean="0">
                          <a:effectLst/>
                        </a:rPr>
                        <a:t>SUL - </a:t>
                      </a:r>
                      <a:r>
                        <a:rPr lang="pt-BR" sz="1000" dirty="0" smtClean="0">
                          <a:solidFill>
                            <a:schemeClr val="tx1"/>
                          </a:solidFill>
                          <a:effectLst/>
                        </a:rPr>
                        <a:t>PSB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CAMPO </a:t>
                      </a:r>
                      <a:r>
                        <a:rPr lang="pt-BR" sz="1000" dirty="0">
                          <a:effectLst/>
                        </a:rPr>
                        <a:t>DO </a:t>
                      </a:r>
                      <a:r>
                        <a:rPr lang="pt-BR" sz="1000" dirty="0" smtClean="0">
                          <a:effectLst/>
                        </a:rPr>
                        <a:t>TENENTE - </a:t>
                      </a:r>
                      <a:r>
                        <a:rPr lang="pt-BR" sz="1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PMDB</a:t>
                      </a:r>
                      <a:endParaRPr lang="pt-BR" sz="1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CAMPO LARGO –</a:t>
                      </a:r>
                      <a:r>
                        <a:rPr lang="pt-BR" sz="1000" dirty="0" smtClean="0">
                          <a:solidFill>
                            <a:srgbClr val="C00000"/>
                          </a:solidFill>
                          <a:effectLst/>
                        </a:rPr>
                        <a:t>PT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CAMPO MAGRO – </a:t>
                      </a:r>
                      <a:r>
                        <a:rPr lang="pt-BR" sz="1000" dirty="0" smtClean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DEM</a:t>
                      </a:r>
                      <a:endParaRPr lang="pt-BR" sz="100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CERRO AZUL </a:t>
                      </a:r>
                      <a:r>
                        <a:rPr lang="pt-BR" sz="1000" dirty="0" smtClean="0">
                          <a:solidFill>
                            <a:schemeClr val="tx1"/>
                          </a:solidFill>
                          <a:effectLst/>
                        </a:rPr>
                        <a:t>- PSB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COLOMBO </a:t>
                      </a:r>
                      <a:r>
                        <a:rPr lang="pt-BR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– PSDB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CONTENDA </a:t>
                      </a:r>
                      <a:r>
                        <a:rPr lang="pt-BR" sz="1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PMDB</a:t>
                      </a:r>
                      <a:endParaRPr lang="pt-BR" sz="1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CURITIBA </a:t>
                      </a:r>
                      <a:r>
                        <a:rPr lang="pt-BR" sz="1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- PDT</a:t>
                      </a:r>
                      <a:endParaRPr lang="pt-BR" sz="1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91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DOUTOR ULYSSES - PR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12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FAZENDA </a:t>
                      </a:r>
                      <a:r>
                        <a:rPr lang="pt-BR" sz="1000" dirty="0">
                          <a:effectLst/>
                        </a:rPr>
                        <a:t>RIO </a:t>
                      </a:r>
                      <a:r>
                        <a:rPr lang="pt-BR" sz="1000" dirty="0" smtClean="0">
                          <a:effectLst/>
                        </a:rPr>
                        <a:t>GRANDE </a:t>
                      </a:r>
                      <a:r>
                        <a:rPr lang="pt-BR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PSDB</a:t>
                      </a:r>
                      <a:endParaRPr lang="pt-BR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11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ITAPERUÇU </a:t>
                      </a:r>
                      <a:r>
                        <a:rPr lang="pt-BR" sz="1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- PDT</a:t>
                      </a:r>
                      <a:endParaRPr lang="pt-BR" sz="1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30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LAPA </a:t>
                      </a:r>
                      <a:r>
                        <a:rPr lang="pt-BR" sz="1000" dirty="0" smtClean="0">
                          <a:solidFill>
                            <a:srgbClr val="C00000"/>
                          </a:solidFill>
                          <a:effectLst/>
                        </a:rPr>
                        <a:t>- PT</a:t>
                      </a:r>
                      <a:endParaRPr lang="pt-BR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MANDIRITUBA - </a:t>
                      </a:r>
                      <a:r>
                        <a:rPr lang="pt-BR" sz="1000" dirty="0" smtClean="0">
                          <a:solidFill>
                            <a:schemeClr val="tx2"/>
                          </a:solidFill>
                          <a:effectLst/>
                        </a:rPr>
                        <a:t>PTB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17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PINHAIS </a:t>
                      </a:r>
                      <a:r>
                        <a:rPr lang="pt-BR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t-BR" sz="1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PIEN </a:t>
                      </a:r>
                      <a:r>
                        <a:rPr lang="pt-BR" sz="1000" b="1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PMDB</a:t>
                      </a:r>
                      <a:endParaRPr lang="pt-BR" sz="1000" b="1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PIRAQUARA </a:t>
                      </a:r>
                      <a:r>
                        <a:rPr lang="pt-BR" sz="1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- PDT</a:t>
                      </a:r>
                      <a:endParaRPr lang="pt-BR" sz="1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11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QUATRO BARRAS </a:t>
                      </a:r>
                      <a:r>
                        <a:rPr lang="pt-BR" sz="1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- PDT</a:t>
                      </a:r>
                      <a:endParaRPr lang="pt-BR" sz="1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QUITANDINHA </a:t>
                      </a:r>
                      <a:r>
                        <a:rPr lang="pt-BR" sz="1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- PMDB</a:t>
                      </a:r>
                      <a:endParaRPr lang="pt-BR" sz="1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RIO </a:t>
                      </a:r>
                      <a:r>
                        <a:rPr lang="pt-BR" sz="1000" dirty="0">
                          <a:effectLst/>
                        </a:rPr>
                        <a:t>BRANCO DO </a:t>
                      </a:r>
                      <a:r>
                        <a:rPr lang="pt-BR" sz="1000" dirty="0" smtClean="0">
                          <a:effectLst/>
                        </a:rPr>
                        <a:t>SUL  </a:t>
                      </a:r>
                      <a:r>
                        <a:rPr lang="pt-BR" sz="1000" dirty="0" smtClean="0">
                          <a:solidFill>
                            <a:schemeClr val="bg2"/>
                          </a:solidFill>
                          <a:effectLst/>
                        </a:rPr>
                        <a:t>- PSC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RIO NEGRO </a:t>
                      </a:r>
                      <a:r>
                        <a:rPr lang="pt-BR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PSDB</a:t>
                      </a:r>
                      <a:endParaRPr lang="pt-BR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16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SÃO </a:t>
                      </a:r>
                      <a:r>
                        <a:rPr lang="pt-BR" sz="1000" dirty="0">
                          <a:effectLst/>
                        </a:rPr>
                        <a:t>JOSÉ DOS </a:t>
                      </a:r>
                      <a:r>
                        <a:rPr lang="pt-BR" sz="1000" dirty="0" smtClean="0">
                          <a:effectLst/>
                        </a:rPr>
                        <a:t>PINHAIS </a:t>
                      </a:r>
                      <a:r>
                        <a:rPr lang="pt-BR" sz="1000" dirty="0" smtClean="0">
                          <a:solidFill>
                            <a:srgbClr val="92D050"/>
                          </a:solidFill>
                          <a:effectLst/>
                        </a:rPr>
                        <a:t>–DEM</a:t>
                      </a:r>
                      <a:endParaRPr lang="pt-BR" sz="100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10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  <a:tr h="189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1000" dirty="0" smtClean="0">
                          <a:effectLst/>
                        </a:rPr>
                        <a:t>TUNAS </a:t>
                      </a:r>
                      <a:r>
                        <a:rPr lang="pt-BR" sz="1000" dirty="0">
                          <a:effectLst/>
                        </a:rPr>
                        <a:t>DO </a:t>
                      </a:r>
                      <a:r>
                        <a:rPr lang="pt-BR" sz="1000" dirty="0" smtClean="0">
                          <a:effectLst/>
                        </a:rPr>
                        <a:t>PARANÁ </a:t>
                      </a:r>
                      <a:r>
                        <a:rPr lang="pt-BR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PSDB</a:t>
                      </a:r>
                      <a:endParaRPr lang="pt-BR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6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6" marR="40136" marT="0" marB="0" anchor="b"/>
                </a:tc>
              </a:tr>
            </a:tbl>
          </a:graphicData>
        </a:graphic>
      </p:graphicFrame>
      <p:pic>
        <p:nvPicPr>
          <p:cNvPr id="5" name="Picture 2" descr="http://www.ipardes.gov.br/imagens/imagens_perfil/Mapa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436301"/>
            <a:ext cx="3619500" cy="25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49" y="569752"/>
            <a:ext cx="51054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657225"/>
            <a:ext cx="51054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86712"/>
            <a:ext cx="5486400" cy="471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Ranking dos subsídios dos agentes políticos da RMC: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744225"/>
              </p:ext>
            </p:extLst>
          </p:nvPr>
        </p:nvGraphicFramePr>
        <p:xfrm>
          <a:off x="495300" y="1530447"/>
          <a:ext cx="8915400" cy="3862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005"/>
                <a:gridCol w="3045204"/>
                <a:gridCol w="1396767"/>
                <a:gridCol w="3161601"/>
                <a:gridCol w="858823"/>
              </a:tblGrid>
              <a:tr h="160553"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Entidade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Cargo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Lotação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Valor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CURITIBA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GABINETE DO 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26.723,13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SÃO JOSÉ DOS PINHAIS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PREFEITO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GABINETE DO 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26.390,00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PINHAIS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 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SECRETARIA MUN.DE GOVERNO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19.634,16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CAMPO LARGO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GAB DO PREFEITO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19.290,50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COLOMBO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 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Manut. das Ações do Gabinete do 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19.168,00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3116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MUNICÍPIO DA LAPA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 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ASSESSORIA ESPECIAL DE COORDENACAO E APOIO AO GABINETE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19.000,80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CAMPINA GRANDE DO SUL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 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19.000,80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FAZENDA RIO GRANDE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Gabinete do 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18.899,46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CÂMARA MUNICIPAL DE CURITIBA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Presidente de Câmara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Gab</a:t>
                      </a:r>
                      <a:r>
                        <a:rPr lang="pt-BR" sz="1000" u="none" strike="noStrike" dirty="0">
                          <a:effectLst/>
                        </a:rPr>
                        <a:t>. </a:t>
                      </a:r>
                      <a:r>
                        <a:rPr lang="pt-BR" sz="1000" u="none" strike="noStrike" dirty="0" smtClean="0">
                          <a:effectLst/>
                        </a:rPr>
                        <a:t>Vereador.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18.494,19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QUATRO BARRAS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GABINETE DO PREFEITO - PREFEITO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18.000,00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ARAUCÁRIA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GABINETE DO 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17.940,27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MANDIRITUBA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MANUT DO GABINETE DO PREFEITO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16.823,79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RIO NEGRO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 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GABINETE DE ASSESSORAMENTO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16.697,77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CAMPO MAGRO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16.000,00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CÂMARA MUNICIPAL DE SÃO JOSE DOS PINHAIS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Presidente de Camara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LEGISLATIVO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15.941,97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CONTENDA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GABINETE DO 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15.619,92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CURITIBA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SECRETARIO S1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SECRETARIA 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15.111,40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3116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CÂMARA MUNICIPAL DE COLOMBO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PRESIDENTE DE CAMARA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GABINETE DO PRESIDENTE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15.031,00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ITAPERUÇU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 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GABINETE DO 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15.000,00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PIRAQUARA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 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GESTAO EXECUTIVA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15.000,00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  <a:tr h="16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MUNICÍPIO DE RIO BRANCO DO SUL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PREFEITO 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GABINETE DO PREFEITO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      15.000,00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4" marR="9444" marT="9444" marB="0" anchor="b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0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3504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Subsídios dos agentes políticos da RMC: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862187"/>
              </p:ext>
            </p:extLst>
          </p:nvPr>
        </p:nvGraphicFramePr>
        <p:xfrm>
          <a:off x="990599" y="1209685"/>
          <a:ext cx="8105775" cy="5122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331"/>
                <a:gridCol w="2559782"/>
                <a:gridCol w="1174115"/>
                <a:gridCol w="2657625"/>
                <a:gridCol w="721922"/>
              </a:tblGrid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TUNAS DO PARANÁ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ENCARGOS DO GABINETE DO 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14.500,00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264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PINHAIS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PRESIDENTE DA CAMARA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PLENÁRIO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14.250,60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CURITIBA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14.226,30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CERRO AZUL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PREFEITO MUNICIPAL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Administração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14.000,00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PIEN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DO 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13.489,92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ARAUCÁRIA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SEC.MUN.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DA SECRETARIA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13.440,28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ARAUCÁRIA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VICE-PREFEITO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DO VICE 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13.421,31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264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SÃO JOSÉ DOS PINHAIS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SECRETARIO MUNICIPAL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SECRETARIA MUNICIPAL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13.195,00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2761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PINHAIS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VICE-PREFEITO MUNICIPAL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SECRETARIA MUN.DE GOVERNO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13.089,44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ALMIRANTE TAMANDARÉ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DO 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12.800,00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SÃO JOSE DOS PINHAIS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LEGISLATIVO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12.753,57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264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ALMIRANTE TAMANDARE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Presidente da Câmara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CAMARA MUNICIPAL DE ALMIRANTE TAMANDARE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12.740,00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TIJUCAS DO SUL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DO 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12.656,24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BALSA NOVA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PREFEITO MUNICIPAL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DO 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12.361,20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ADRIANÓPOLIS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PREFEITO MUNICIPAL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GOVERNO MUNICIPAL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12.000,00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QUITANDINHA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PREFEITO MUNICIPAL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DO 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12.000,00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PINHAIS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SECRETARIO MUNIC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SEC.MUN.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11.717,16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CAMPINA GRANDE DO SUL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 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 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11.400,48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CAMPO DO TENENTE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CHEFIA DE GABINETE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11.000,00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SÃO JOSE DOS PINHAIS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LEGISLATIVO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10.627,98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SÃO JOSE DOS PINHAIS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LEGISLATIVO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10.627,98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PINHAIS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PLENÁRIO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10.556,00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264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FAZENDA RIO GRANDE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SECRETÁRIO MUNICIPAL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Secretaria Municipal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10.347,19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COLOMBO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10.021,00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COLOMBO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10.021,00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2761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COLOMBO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VICE-PREFEITO MUNICIPAL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Manut. das Ações do Gabinete do 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10.021,00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264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COLOMBO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SECRETÁRIO MUNICIPAL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10.021,00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264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CAMPO LARGO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PRESIDENTE DA CAMARA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NAO VINCULADO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10.000,00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  <a:tr h="1440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QUATRO BARRAS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VICE-PREFEITO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GABINETE DO PREFEITO - VICE PREFEITO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      10.000,00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9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Subsídios dos Agentes políticos da RMC: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714869"/>
              </p:ext>
            </p:extLst>
          </p:nvPr>
        </p:nvGraphicFramePr>
        <p:xfrm>
          <a:off x="1038226" y="1417638"/>
          <a:ext cx="7899144" cy="4709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368"/>
                <a:gridCol w="2698084"/>
                <a:gridCol w="1237552"/>
                <a:gridCol w="2801213"/>
                <a:gridCol w="760927"/>
              </a:tblGrid>
              <a:tr h="2611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ARAUCÁRIA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SEC.MUNICIPAL DE ADMINISTRACAO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SMAD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9.856,21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2602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ALMIRANTE TAMANDARE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CAMARA MUNICIPAL DE ALMIRANTE TAMANDARE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9.800,00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3864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QUATRO BARRAS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SECRETÁRIO MUNICIPAL DE AÇÃO SOCIAL E TR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DO SECRETARIO DE AÇÃO SOCIAL - SECRETÁRIO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9.500,00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2611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CAMPINA GRANDE DO SUL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SECRETARIO MUNIC. DO GOVERNO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SECRET. MUNICIPAL DO GOVERNO-SUB. SECR.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9.289,28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2602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PIRAQUARA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PRESIDENTE DA CAMARA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ADMINISTRAÇÃO DOS SERVIÇOS DA CAMARA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9.161,85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1345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DOUTOR ULYSSES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DO 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9.000,00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2611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CAMPINA GRANDE DO SUL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SECR. MUN. DA EDUCAÇÃO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ENSINO FUND. SUB/SECR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8.997,32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1345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PIRAQUARA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ADMINISTRAÇÃO DOS SERVIÇOS DA CAMARA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8.804,07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2611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PIRAQUARA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SECRETARIO M DE A SOCIAL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 SEC ACAO SOCIAL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8.800,00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3864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DA LAPA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SECRETARIO MUNICIPAL DE EDUCACAO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DEPARTAMENTO DE DIRECAO GERAL DE EDUCACAO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8.550,36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1345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TUNAS DO PARANÁ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VICE-PREFEITO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ENCARGOS DO GABINETE DO 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8.500,00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1345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AGUDOS DO SUL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MANUT. ADMINITRAÇÃO GERAL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8.444,80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2611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CAMPINA GRANDE DO SUL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 MUN DE INF E LOGISTICA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GAB. SECR. DE INFRAESTRUTURA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8.440,05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1345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MANDIRITUBA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 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MANUT DO GABINETE DO 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8.358,99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2611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PINHAIS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SECRETARIO MUNIC - SEMUR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SEC. MUNIC DE URBANISMO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8.288,71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2602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CAMPINA GRANDE DO SUL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PRESIDENTE DA CAMARA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PLENARIO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8.165,07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2602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DA LAPA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PRESIDENTE DA CAMARA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PRESIDENTE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8.100,00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2602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RIO BRANCO DO SUL                                                           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PRESIDENTE DE CAMARA                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CÂMARA MUNICIPAL DE RIO BRANCO DO SUL                                                           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1345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ALMIRANTE TAMANDARÉ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VICE-PREFEITO (a)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DO VICE-PREFEITO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8.000,00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  <a:tr h="2611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70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CAMPINA GRANDE DO SUL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SECR. MUN. ADM. FINAN. E PLANE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GAB. SEC. DA ADMIN SUBS/SECRE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        7.968,25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94" marR="7594" marT="7594" marB="0" anchor="b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92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Subsídios dos Agentes políticos da RMC: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505953"/>
              </p:ext>
            </p:extLst>
          </p:nvPr>
        </p:nvGraphicFramePr>
        <p:xfrm>
          <a:off x="1165315" y="1333500"/>
          <a:ext cx="7575369" cy="4525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916"/>
                <a:gridCol w="2587494"/>
                <a:gridCol w="1186826"/>
                <a:gridCol w="2686396"/>
                <a:gridCol w="729737"/>
              </a:tblGrid>
              <a:tr h="1364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71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CAMPO LARGO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VICE-PREFEITO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 DO VICE 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7.910,72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1364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72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FAZENDA RIO GRANDE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Presidente da Camara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LEGISLATIVO MUNICIPAL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7.650,37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3932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73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ALMIRANTE TAMANDARÉ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SECRETARIO MUNICIPAL DA EDUCACAO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GABINETE DO SEC. DE EDUCACAO E CULTURA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7.600,00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3932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74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CAMPO MAGRO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SECRETARIO MUNICIPAL DE GABINETE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DEGAB- DEPARTAMENTO DE SECRETARIA DE GABINETE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7.500,00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1364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ITAPERUÇU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 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DO VICE 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7.500,00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2648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76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PIRAQUARA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 PREFEITO MUNICIPAL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GESTAO EXECUTIVA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7.500,00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1364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77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RIO BRANCO DO SUL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 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DO VICE 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7.500,00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1364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78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QUATRO BARRAS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PRESIDENTE CAMARA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CAMARA MUNICIPAL VEREADORES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7.450,00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2648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79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RIO NEGRO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 MUN EDUC CULT TURIS ESP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MANUT ENSINO FUND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7.360,75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1364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80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CAMPO LARGO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VEREADOR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NAO VINCULADO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7.320,00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2648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81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ADRIANÓPOLIS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SECRETARIO MUL. DE ADMINISTRAÇÃO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SECRET. MUN. PLAN. FINAN. E DESENVOLVIM.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7.220,00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2648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82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PINHAIS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SECRETARIO MUNIC - SEMAS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SEC.MUN. DE ASSIS. SOCIAL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7.035,60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2648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83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CAMPO MAGRO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PRESIDENTE DA CAMARA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CAMARA MUNICIPAL - VEREADORES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7.000,00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2648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84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MANDIRITUBA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 MUN DE ACAO SOC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MANUT DAS ATV DA SEC MUN DE ASSIST. SOCIAL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6.983,46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1364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85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PIEN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Secretário de Saúde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SECRETARIA DE SAÚDE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6.744,96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2648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86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MANDIRITUBA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 MUN IND/COM/SER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MANUT DE PROJ DE INC. A INST DE INDUSTRIAS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6.685,16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3932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87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SÃO JOSÉ DOS PINHAIS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SECRETARIO MUN DE REC. MAT. E LICITAÇÕES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SECRETARIA MUNICIPAL DE RECURSOS MATERIAIS E LICITAÇÕES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6.597,45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1364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88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CERRO AZUL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 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Administração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6.500,00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1364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89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MUNICÍPIO DE CONTENDA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VICE PREFEITO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DO PREFEITO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6.490,71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  <a:tr h="2648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90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CÂMARA MUNICIPAL DE RIO NEGRO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PRESIDENTE DA CAMARA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CAMARA DE VEREADORES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        6.354,60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5" marR="8025" marT="8025" marB="0" anchor="b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9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pardes.gov.br/imagens/imagens_perfil/Mapa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4" y="4283074"/>
            <a:ext cx="2724006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81075" y="3732161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Londrina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http://www.ipardes.gov.br/imagens/imagens_perfil/Mapa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56" y="4184649"/>
            <a:ext cx="2863814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057403" y="3722984"/>
            <a:ext cx="124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Maringá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8" name="Picture 6" descr="http://www.ipardes.gov.br/imagens/imagens_perfil/Mapa9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54" y="4184649"/>
            <a:ext cx="2724006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288701" y="3713111"/>
            <a:ext cx="160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Umuarama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 descr="http://www.ipardes.gov.br/imagens/imagens_perfil/Mapa9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81" y="1343344"/>
            <a:ext cx="2951826" cy="20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898301" y="1710488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Curitiba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883591"/>
            <a:ext cx="3462509" cy="253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07931" y="403259"/>
            <a:ext cx="565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As regiões metropolitanas no Paraná</a:t>
            </a: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Subsídios dos agentes políticos da RMC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295199"/>
              </p:ext>
            </p:extLst>
          </p:nvPr>
        </p:nvGraphicFramePr>
        <p:xfrm>
          <a:off x="2886075" y="3263106"/>
          <a:ext cx="3333750" cy="1518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346"/>
                <a:gridCol w="2560404"/>
              </a:tblGrid>
              <a:tr h="7592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Mês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</a:t>
                      </a:r>
                      <a:r>
                        <a:rPr lang="pt-BR" sz="2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R$3.609.171,72 </a:t>
                      </a:r>
                      <a:endParaRPr lang="pt-BR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592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Ano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</a:t>
                      </a:r>
                      <a:r>
                        <a:rPr lang="pt-BR" sz="2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R$43.310.060,64 </a:t>
                      </a:r>
                      <a:endParaRPr lang="pt-BR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09625" y="1752600"/>
            <a:ext cx="8277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- Prefeitos, Vice, Secretários Municipais, Presidente da Câmara e Vereadores</a:t>
            </a:r>
          </a:p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(total de 412) (valores sem as verbas de gabinete) 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68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38573"/>
              </p:ext>
            </p:extLst>
          </p:nvPr>
        </p:nvGraphicFramePr>
        <p:xfrm>
          <a:off x="2009776" y="1409866"/>
          <a:ext cx="5238750" cy="455180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12096"/>
                <a:gridCol w="1377145"/>
                <a:gridCol w="1749509"/>
              </a:tblGrid>
              <a:tr h="695576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MUNICÍPIO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PIB</a:t>
                      </a:r>
                      <a:br>
                        <a:rPr lang="pt-BR" sz="1500" dirty="0"/>
                      </a:br>
                      <a:r>
                        <a:rPr lang="pt-BR" sz="1500" dirty="0"/>
                        <a:t>(R$ mil correntes)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PARTICIPAÇÃO</a:t>
                      </a:r>
                      <a:br>
                        <a:rPr lang="pt-BR" sz="1500" dirty="0"/>
                      </a:br>
                      <a:r>
                        <a:rPr lang="pt-BR" sz="1500" dirty="0"/>
                        <a:t>(%)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2696">
                <a:tc>
                  <a:txBody>
                    <a:bodyPr/>
                    <a:lstStyle/>
                    <a:p>
                      <a:r>
                        <a:rPr lang="pt-BR" sz="15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Curitiba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58.082.416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24,27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963">
                <a:tc>
                  <a:txBody>
                    <a:bodyPr/>
                    <a:lstStyle/>
                    <a:p>
                      <a:r>
                        <a:rPr lang="pt-BR" sz="15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São José dos Pinhais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14.726.558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6,15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350">
                <a:tc>
                  <a:txBody>
                    <a:bodyPr/>
                    <a:lstStyle/>
                    <a:p>
                      <a:r>
                        <a:rPr lang="pt-BR" sz="15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Araucária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13.209.780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5,52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350">
                <a:tc>
                  <a:txBody>
                    <a:bodyPr/>
                    <a:lstStyle/>
                    <a:p>
                      <a:r>
                        <a:rPr lang="pt-BR" sz="1500" dirty="0"/>
                        <a:t>Londrina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10.773.163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4,50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350">
                <a:tc>
                  <a:txBody>
                    <a:bodyPr/>
                    <a:lstStyle/>
                    <a:p>
                      <a:r>
                        <a:rPr lang="pt-BR" sz="1500"/>
                        <a:t>Maringá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9.714.143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4,06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350">
                <a:tc>
                  <a:txBody>
                    <a:bodyPr/>
                    <a:lstStyle/>
                    <a:p>
                      <a:r>
                        <a:rPr lang="pt-BR" sz="1500"/>
                        <a:t>Paranaguá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8.952.781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3,74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963">
                <a:tc>
                  <a:txBody>
                    <a:bodyPr/>
                    <a:lstStyle/>
                    <a:p>
                      <a:r>
                        <a:rPr lang="pt-BR" sz="1500"/>
                        <a:t>Foz do Iguaçu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7.633.467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3,19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350">
                <a:tc>
                  <a:txBody>
                    <a:bodyPr/>
                    <a:lstStyle/>
                    <a:p>
                      <a:r>
                        <a:rPr lang="pt-BR" sz="1500"/>
                        <a:t>Ponta Grossa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6.409.652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2,68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350">
                <a:tc>
                  <a:txBody>
                    <a:bodyPr/>
                    <a:lstStyle/>
                    <a:p>
                      <a:r>
                        <a:rPr lang="pt-BR" sz="1500"/>
                        <a:t>Cascavel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6.080.636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2,54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350">
                <a:tc>
                  <a:txBody>
                    <a:bodyPr/>
                    <a:lstStyle/>
                    <a:p>
                      <a:r>
                        <a:rPr lang="pt-BR" sz="15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Pinhais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3.083.159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1,29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963">
                <a:tc>
                  <a:txBody>
                    <a:bodyPr/>
                    <a:lstStyle/>
                    <a:p>
                      <a:r>
                        <a:rPr lang="pt-BR" sz="1500"/>
                        <a:t>Outros municípios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100.700.252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42,07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350">
                <a:tc>
                  <a:txBody>
                    <a:bodyPr/>
                    <a:lstStyle/>
                    <a:p>
                      <a:r>
                        <a:rPr lang="pt-BR" sz="1500"/>
                        <a:t>PARANÁ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239.366.007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/>
                        <a:t>100,00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350">
                <a:tc gridSpan="3">
                  <a:txBody>
                    <a:bodyPr/>
                    <a:lstStyle/>
                    <a:p>
                      <a:r>
                        <a:rPr lang="pt-BR" sz="1500" dirty="0"/>
                        <a:t>FONTES: IBGE, IPARDES</a:t>
                      </a:r>
                    </a:p>
                  </a:txBody>
                  <a:tcPr marL="7869" marR="7869" marT="7869" marB="786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9432" y="642597"/>
            <a:ext cx="51190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MAIORES ECONOMIAS - PARANÁ - 2011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2" descr="http://www.ipardes.gov.br/imagens/imagens_perfil/Mapa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81450"/>
            <a:ext cx="2381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7594" y="308843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37,23%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86608" y="2708409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RMC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3. Algumas comunidades na RMC:</a:t>
            </a: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294109"/>
            <a:ext cx="8915400" cy="51919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Curitiba (97)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Vila Itatiaia  Morro Diadema Morro Sabará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Porto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Belo Morro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Juramento Conjunto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Ilha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Bela Vila Augusta Vila Barigui Vila Conquista México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70 (Moradias Cristo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Rei) Moradias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Del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Rey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Pantanal Vila Nova Vila Torres Morro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Piolho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Olaria Vila Esperança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Parolin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Santa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Terezinha Vila Trindade Vila Autódromo Jardim Acrópole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Papelão Terra Santa Vila Icaraí Vila Audi Vila Pompéia Vila Borsatto Vila Pluma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Futurama Vila Formosa Vila Damásio Jardim Thalia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Capotão Vila Palmeira Vila Caiuá Vila Barbante Morro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Arouca Jardim Nápoli Jardim Madalena Jardim Carvalho Meia Lua Jardim Esmeralda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Santo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Antônio Jardim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Ordem Vila Maria Vila Feliz Parque Industrial Jardim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Vovó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Luíza Jardim Ludovica Vila Mauá Jardim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Morada 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Sol Jardim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Nossa Senhora das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Graças Vila Acordes Vila Marajó Vila Estrela Jardim Progresso Jardim Independência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Santa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Amélia Vila Itamarati Jardim Gabineto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Bairro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Alto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São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Fernando Vila Resistencia Vila Rose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Nossa Senhora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Aparecida Barigui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Estação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Vera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Cruz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Cidade de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Deus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Santa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Helena Jardim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Oswaldo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Cruz Morro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Carlinhos Morro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Laudelino Morro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La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Salle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Cotolengo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Trabalhador Vila Serralheria Jardim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Santo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Amaro Jardim Savóia Jardim Pellanda Jardim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Campo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Bello Jardim Capelinha Jardim Guaporé Vila Centenário Jardim Laranjeiras Vila Piratini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30 De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Agosto Vila Saquarema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Xapinhal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Santa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Joana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Santa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Inês Vila Kamyr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CEASA Vila Machado Vila Quartel Vila Lucas Moradias Lutas;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PT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Região 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Metropolitana de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Curitiba (27)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Jardim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Brilhante - (Fazenda Rio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Grande) Guaraituba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- (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Colombo)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Zumbi - (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Colombo) Monte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Castelo - (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Colombo)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União - (Almirante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Tamandaré) 21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De Outubro - (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Araucária) Guaritubinha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- (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Piraquara)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Vera Cruz - ( Fazenda Rio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Grande) Canoa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Quebrada - (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Araucária)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 Buraco - (São José Dos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Pinhais)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Renaut - (São José Dos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Pinhais) Lamenha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Grande - (Almirante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Tamandaré) Jardim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Ipê - (São José dos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Pinhais) Jardim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Holandês - (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Piraquara)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Ronaldo - (Quatro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Barras) Roça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Grande - (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Colombo) Jardim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Cláudia - (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Pinhais) Favela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Da Caximba - (Fazenda Rio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Grande)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Perneta - (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Pinhais) Jardim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Eucaliptos - (Fazenda Rio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Grande)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Iguaçu - (Fazenda Rio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Grande) Santa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Fé - (São José dos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Pinhais) Riacho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Doce - (São José dos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Pinhais)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São Sebastião - (Fazenda Rio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Grande) Rio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Pequeno - (São José dos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Pinhais)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Bordim - (São José dos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Pinhais) Vila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Irak - (São José dos Pinhais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) ;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233629"/>
              </p:ext>
            </p:extLst>
          </p:nvPr>
        </p:nvGraphicFramePr>
        <p:xfrm>
          <a:off x="661974" y="1209190"/>
          <a:ext cx="6981825" cy="5057912"/>
        </p:xfrm>
        <a:graphic>
          <a:graphicData uri="http://schemas.openxmlformats.org/drawingml/2006/table">
            <a:tbl>
              <a:tblPr/>
              <a:tblGrid>
                <a:gridCol w="2240385"/>
                <a:gridCol w="1064089"/>
                <a:gridCol w="506376"/>
                <a:gridCol w="1012751"/>
                <a:gridCol w="2158224"/>
              </a:tblGrid>
              <a:tr h="41068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ELEITORES E ZONAS ELEITORAIS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FONTE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DATA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REGIÃO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ESTADO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F0E6"/>
                    </a:solidFill>
                  </a:tcPr>
                </a:tc>
              </a:tr>
              <a:tr h="212150"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Número de Eleitores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TSE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2014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2.323.852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7.865.950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68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Quantidade de Zonas Eleitorais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TRE-PR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2014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29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206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68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ÁREA TERRITORIAL E DEMOGRÁFICA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FONTE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DATA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REGIÃO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ESTADO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FC"/>
                    </a:solidFill>
                  </a:tcPr>
                </a:tc>
              </a:tr>
              <a:tr h="410686"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Área Territorial (ITCG) (km</a:t>
                      </a:r>
                      <a:r>
                        <a:rPr lang="pt-BR" sz="1200" b="1" cap="all" spc="0" baseline="3000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</a:t>
                      </a:r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)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ITCG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2014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16.627,209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199.880,200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68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Densidade Demográfica (</a:t>
                      </a:r>
                      <a:r>
                        <a:rPr lang="pt-BR" sz="1200" dirty="0" err="1"/>
                        <a:t>hab</a:t>
                      </a:r>
                      <a:r>
                        <a:rPr lang="pt-BR" sz="1200" dirty="0"/>
                        <a:t>/km</a:t>
                      </a:r>
                      <a:r>
                        <a:rPr lang="pt-BR" sz="1200" baseline="30000" dirty="0"/>
                        <a:t>2</a:t>
                      </a:r>
                      <a:r>
                        <a:rPr lang="pt-BR" sz="1200" dirty="0"/>
                        <a:t>)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IPARDES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2014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208,51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55,44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150"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Grau de Urbanização (%)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IBGE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2010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91,70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85,33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150"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População - Estimada (habitantes)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IBGE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2014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3.466.981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11.081.692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150"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População - Censitária (habitantes)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IBGE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2010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3.223.836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10.444.526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150"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População - Contagem (habitantes)</a:t>
                      </a:r>
                      <a:r>
                        <a:rPr lang="pt-BR" sz="1200" baseline="30000"/>
                        <a:t>(1)</a:t>
                      </a:r>
                      <a:endParaRPr lang="pt-BR" sz="1200"/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IBGE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2007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3.219.763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10.284.503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150"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Taxa de Crescimento Geométrico (%)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IBGE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2010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1,37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0,89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150"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Índice de Idosos (%)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IBGE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2010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28,39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32,98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150"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Razão de Dependência (%)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IBGE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2010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41,04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43,78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150"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Razão de Sexo (%)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IBGE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2010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94,84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96,56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09222"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Taxa de Envelhecimento (%)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PNUD/IPEA/FJP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2010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6,43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7,55 </a:t>
                      </a:r>
                    </a:p>
                  </a:txBody>
                  <a:tcPr marL="4180" marR="4180" marT="4180" marB="41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www.ipardes.gov.br/imagens/imagens_perfil/Mapa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12" y="20638"/>
            <a:ext cx="2381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643799" y="2718941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2"/>
                </a:solidFill>
              </a:rPr>
              <a:t>12,02%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47005" y="367147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2"/>
                </a:solidFill>
              </a:rPr>
              <a:t>31,96%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70712" y="1527761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2"/>
                </a:solidFill>
              </a:rPr>
              <a:t>33,84%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85825" y="287396"/>
            <a:ext cx="354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Dados estatísticos da RMC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28675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2"/>
                </a:solidFill>
              </a:rPr>
              <a:t>Densidade populacional</a:t>
            </a:r>
            <a:endParaRPr lang="pt-BR" sz="3200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52" y="1208088"/>
            <a:ext cx="71054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ipardes.gov.br/imagens/imagens_perfil/Mapa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" y="1056033"/>
            <a:ext cx="2083107" cy="14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5789810"/>
            <a:ext cx="9701213" cy="57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ipardes.gov.br/imagens/imagens_perfil/Mapa9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06" y="1024284"/>
            <a:ext cx="2412824" cy="16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00050" y="70485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Londrina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58125" y="654952"/>
            <a:ext cx="130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Umuarama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28675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2"/>
                </a:solidFill>
              </a:rPr>
              <a:t>Densidade populacional</a:t>
            </a:r>
            <a:endParaRPr lang="pt-BR" sz="3200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52" y="1208088"/>
            <a:ext cx="71054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5734051"/>
            <a:ext cx="9701213" cy="57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ipardes.gov.br/imagens/imagens_perfil/Mapa9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922336"/>
            <a:ext cx="2075745" cy="14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ipardes.gov.br/imagens/imagens_perfil/Mapa9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91" y="922336"/>
            <a:ext cx="2322618" cy="163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95300" y="553004"/>
            <a:ext cx="98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Maringá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902573" y="55042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Curitiba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</a:rPr>
              <a:t>IDH na Região Sul e São Paulo </a:t>
            </a:r>
            <a:endParaRPr lang="pt-B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895474"/>
            <a:ext cx="3457575" cy="380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305050"/>
            <a:ext cx="3552825" cy="21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3486150" y="3343274"/>
            <a:ext cx="1704975" cy="3524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21" y="1624013"/>
            <a:ext cx="7143267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ipardes.gov.br/imagens/imagens_perfil/Mapa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14014"/>
            <a:ext cx="2951826" cy="20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427326" y="406717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2010</a:t>
            </a:r>
            <a:endParaRPr lang="pt-BR" sz="1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4" y="409574"/>
            <a:ext cx="8226129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528711"/>
            <a:ext cx="3987146" cy="292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38" y="1342955"/>
            <a:ext cx="4114796" cy="25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3092" y="273051"/>
            <a:ext cx="4429125" cy="899128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</a:rPr>
              <a:t>IDH e Violência:</a:t>
            </a:r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930977" y="217703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46924"/>
              </p:ext>
            </p:extLst>
          </p:nvPr>
        </p:nvGraphicFramePr>
        <p:xfrm>
          <a:off x="2183092" y="1172179"/>
          <a:ext cx="3962400" cy="5212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</a:tblGrid>
              <a:tr h="39130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Seta para a direita 11"/>
          <p:cNvSpPr/>
          <p:nvPr/>
        </p:nvSpPr>
        <p:spPr>
          <a:xfrm>
            <a:off x="798055" y="4913196"/>
            <a:ext cx="1244251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09650" y="223468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IDH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98056" y="4970846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Homicídios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Total de Homicídios em 2013 - RMC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749679"/>
              </p:ext>
            </p:extLst>
          </p:nvPr>
        </p:nvGraphicFramePr>
        <p:xfrm>
          <a:off x="685800" y="1417638"/>
          <a:ext cx="85344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246C-943F-A140-AC3E-4F6753C07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2175</Words>
  <Application>Microsoft Office PowerPoint</Application>
  <PresentationFormat>Papel A4 (210 x 297 mm)</PresentationFormat>
  <Paragraphs>694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Densidade populacional</vt:lpstr>
      <vt:lpstr>Densidade populacional</vt:lpstr>
      <vt:lpstr>IDH na Região Sul e São Paulo </vt:lpstr>
      <vt:lpstr>Apresentação do PowerPoint</vt:lpstr>
      <vt:lpstr>Apresentação do PowerPoint</vt:lpstr>
      <vt:lpstr>IDH e Violência:</vt:lpstr>
      <vt:lpstr>Total de Homicídios em 2013 - RMC</vt:lpstr>
      <vt:lpstr>Apresentação do PowerPoint</vt:lpstr>
      <vt:lpstr>Analfabetismo      Violência</vt:lpstr>
      <vt:lpstr>2. Os Municípios da RMC:</vt:lpstr>
      <vt:lpstr>Apresentação do PowerPoint</vt:lpstr>
      <vt:lpstr>Apresentação do PowerPoint</vt:lpstr>
      <vt:lpstr>Apresentação do PowerPoint</vt:lpstr>
      <vt:lpstr>Ranking dos subsídios dos agentes políticos da RMC:</vt:lpstr>
      <vt:lpstr>Subsídios dos agentes políticos da RMC:</vt:lpstr>
      <vt:lpstr>Subsídios dos Agentes políticos da RMC:</vt:lpstr>
      <vt:lpstr>Subsídios dos Agentes políticos da RMC:</vt:lpstr>
      <vt:lpstr>Subsídios dos agentes políticos da RMC</vt:lpstr>
      <vt:lpstr>Apresentação do PowerPoint</vt:lpstr>
      <vt:lpstr>3. Algumas comunidades na RMC:</vt:lpstr>
      <vt:lpstr>Apresentação do PowerPoint</vt:lpstr>
    </vt:vector>
  </TitlesOfParts>
  <Company>TCEPR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André Castanheira Santos</dc:creator>
  <cp:lastModifiedBy>Claudio Henrique de Castro</cp:lastModifiedBy>
  <cp:revision>75</cp:revision>
  <dcterms:created xsi:type="dcterms:W3CDTF">2013-09-13T17:20:10Z</dcterms:created>
  <dcterms:modified xsi:type="dcterms:W3CDTF">2015-08-18T17:07:57Z</dcterms:modified>
</cp:coreProperties>
</file>